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5" autoAdjust="0"/>
    <p:restoredTop sz="94707" autoAdjust="0"/>
  </p:normalViewPr>
  <p:slideViewPr>
    <p:cSldViewPr snapToGrid="0" snapToObjects="1" showGuides="1">
      <p:cViewPr>
        <p:scale>
          <a:sx n="28" d="100"/>
          <a:sy n="28" d="100"/>
        </p:scale>
        <p:origin x="2152" y="-2160"/>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8016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general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by a non-parametric function simultaneously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8124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5" name="Text Placeholder 24"/>
          <p:cNvSpPr>
            <a:spLocks noGrp="1"/>
          </p:cNvSpPr>
          <p:nvPr>
            <p:ph type="body" sz="quarter" idx="28"/>
          </p:nvPr>
        </p:nvSpPr>
        <p:spPr>
          <a:xfrm>
            <a:off x="8567233" y="18958087"/>
            <a:ext cx="7711062" cy="16662618"/>
          </a:xfrm>
        </p:spPr>
        <p:txBody>
          <a:bodyPr/>
          <a:lstStyle/>
          <a:p>
            <a:r>
              <a:rPr lang="en-US" sz="3200" b="1" dirty="0">
                <a:latin typeface="PT Sans" panose="020B0503020203020204" pitchFamily="34" charset="77"/>
              </a:rPr>
              <a:t>Rubric:</a:t>
            </a:r>
          </a:p>
          <a:p>
            <a:r>
              <a:rPr lang="en-US" dirty="0">
                <a:solidFill>
                  <a:schemeClr val="tx1"/>
                </a:solidFill>
                <a:latin typeface="PT Sans" panose="020B0503020203020204" pitchFamily="34" charset="77"/>
              </a:rPr>
              <a:t>5% How did you evaluate your approaches?</a:t>
            </a:r>
            <a:br>
              <a:rPr lang="en-US" dirty="0">
                <a:solidFill>
                  <a:schemeClr val="tx1"/>
                </a:solidFill>
                <a:latin typeface="PT Sans" panose="020B0503020203020204" pitchFamily="34" charset="77"/>
              </a:rPr>
            </a:br>
            <a:r>
              <a:rPr lang="en-US" dirty="0">
                <a:solidFill>
                  <a:schemeClr val="tx1"/>
                </a:solidFill>
                <a:latin typeface="PT Sans" panose="020B0503020203020204" pitchFamily="34" charset="77"/>
              </a:rPr>
              <a:t>10% What are the results?</a:t>
            </a:r>
            <a:br>
              <a:rPr lang="en-US" dirty="0">
                <a:solidFill>
                  <a:schemeClr val="tx1"/>
                </a:solidFill>
                <a:latin typeface="PT Sans" panose="020B0503020203020204" pitchFamily="34" charset="77"/>
              </a:rPr>
            </a:br>
            <a:r>
              <a:rPr lang="en-US" dirty="0">
                <a:solidFill>
                  <a:schemeClr val="tx1"/>
                </a:solidFill>
                <a:latin typeface="PT Sans" panose="020B0503020203020204" pitchFamily="34" charset="77"/>
              </a:rPr>
              <a:t>10% How do you methods compare to other methods?</a:t>
            </a:r>
          </a:p>
        </p:txBody>
      </p:sp>
      <p:sp>
        <p:nvSpPr>
          <p:cNvPr id="26" name="Text Placeholder 25"/>
          <p:cNvSpPr>
            <a:spLocks noGrp="1"/>
          </p:cNvSpPr>
          <p:nvPr>
            <p:ph type="body" sz="quarter" idx="29"/>
          </p:nvPr>
        </p:nvSpPr>
        <p:spPr>
          <a:xfrm>
            <a:off x="752347" y="31969996"/>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3086176"/>
            <a:ext cx="7434632" cy="2538181"/>
          </a:xfrm>
        </p:spPr>
        <p:txBody>
          <a:bodyPr/>
          <a:lstStyle/>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8958087"/>
            <a:ext cx="7261249" cy="13298050"/>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a:bodyPr>
          <a:lstStyle/>
          <a:p>
            <a:r>
              <a:rPr lang="en-US" sz="4800" dirty="0">
                <a:latin typeface="PT Sans" panose="020B0503020203020204" pitchFamily="34" charset="77"/>
              </a:rPr>
              <a:t>Austin Himschoot, Austin Wright, Chitwan Kaudan, Frank Whitesell, Lipi Shah</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01990" y="1040464"/>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5609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5938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6046245" y="19665579"/>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grpSp>
        <p:nvGrpSpPr>
          <p:cNvPr id="53" name="Group 52">
            <a:extLst>
              <a:ext uri="{FF2B5EF4-FFF2-40B4-BE49-F238E27FC236}">
                <a16:creationId xmlns:a16="http://schemas.microsoft.com/office/drawing/2014/main" id="{0E5F32FB-B328-7445-8FE3-AE9AC1EC544D}"/>
              </a:ext>
            </a:extLst>
          </p:cNvPr>
          <p:cNvGrpSpPr/>
          <p:nvPr/>
        </p:nvGrpSpPr>
        <p:grpSpPr>
          <a:xfrm>
            <a:off x="16278295" y="29878564"/>
            <a:ext cx="10449483" cy="5742141"/>
            <a:chOff x="15571709" y="28901798"/>
            <a:chExt cx="10449483" cy="5742141"/>
          </a:xfrm>
        </p:grpSpPr>
        <p:pic>
          <p:nvPicPr>
            <p:cNvPr id="6" name="Picture 5" descr="A close up of text on a white background&#10;&#10;Description automatically generated">
              <a:extLst>
                <a:ext uri="{FF2B5EF4-FFF2-40B4-BE49-F238E27FC236}">
                  <a16:creationId xmlns:a16="http://schemas.microsoft.com/office/drawing/2014/main" id="{76C592C6-0C18-214D-A5BC-358D61662AF4}"/>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435"/>
            <a:stretch/>
          </p:blipFill>
          <p:spPr>
            <a:xfrm>
              <a:off x="15571709" y="29443112"/>
              <a:ext cx="10449483" cy="5200827"/>
            </a:xfrm>
            <a:prstGeom prst="rect">
              <a:avLst/>
            </a:prstGeom>
          </p:spPr>
        </p:pic>
        <p:sp>
          <p:nvSpPr>
            <p:cNvPr id="51" name="TextBox 50">
              <a:extLst>
                <a:ext uri="{FF2B5EF4-FFF2-40B4-BE49-F238E27FC236}">
                  <a16:creationId xmlns:a16="http://schemas.microsoft.com/office/drawing/2014/main" id="{DBB17151-1363-9B47-B2DB-9BDDB90B7978}"/>
                </a:ext>
              </a:extLst>
            </p:cNvPr>
            <p:cNvSpPr txBox="1"/>
            <p:nvPr/>
          </p:nvSpPr>
          <p:spPr>
            <a:xfrm>
              <a:off x="16019789" y="2890179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038867560"/>
              </p:ext>
            </p:extLst>
          </p:nvPr>
        </p:nvGraphicFramePr>
        <p:xfrm>
          <a:off x="693104" y="22234621"/>
          <a:ext cx="6791145" cy="548640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400" b="0" dirty="0"/>
                        <a:t>Metric</a:t>
                      </a:r>
                    </a:p>
                  </a:txBody>
                  <a:tcPr>
                    <a:solidFill>
                      <a:srgbClr val="1F3864"/>
                    </a:solidFill>
                  </a:tcPr>
                </a:tc>
                <a:tc>
                  <a:txBody>
                    <a:bodyPr/>
                    <a:lstStyle/>
                    <a:p>
                      <a:r>
                        <a:rPr lang="en-US" sz="2400" b="0" dirty="0"/>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400" dirty="0"/>
                        <a:t>Autocracy Score</a:t>
                      </a:r>
                    </a:p>
                  </a:txBody>
                  <a:tcPr/>
                </a:tc>
                <a:tc>
                  <a:txBody>
                    <a:bodyPr/>
                    <a:lstStyle/>
                    <a:p>
                      <a:r>
                        <a:rPr lang="en-US" sz="2400" dirty="0"/>
                        <a:t>Extent of autocracy (0-10)</a:t>
                      </a:r>
                    </a:p>
                  </a:txBody>
                  <a:tcPr/>
                </a:tc>
                <a:extLst>
                  <a:ext uri="{0D108BD9-81ED-4DB2-BD59-A6C34878D82A}">
                    <a16:rowId xmlns:a16="http://schemas.microsoft.com/office/drawing/2014/main" val="1513056068"/>
                  </a:ext>
                </a:extLst>
              </a:tr>
              <a:tr h="370840">
                <a:tc>
                  <a:txBody>
                    <a:bodyPr/>
                    <a:lstStyle/>
                    <a:p>
                      <a:r>
                        <a:rPr lang="en-US" sz="2400" dirty="0"/>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400" dirty="0"/>
                        <a:t>Extent of democracy (0-10)</a:t>
                      </a:r>
                    </a:p>
                  </a:txBody>
                  <a:tcPr/>
                </a:tc>
                <a:extLst>
                  <a:ext uri="{0D108BD9-81ED-4DB2-BD59-A6C34878D82A}">
                    <a16:rowId xmlns:a16="http://schemas.microsoft.com/office/drawing/2014/main" val="1912992643"/>
                  </a:ext>
                </a:extLst>
              </a:tr>
              <a:tr h="370840">
                <a:tc>
                  <a:txBody>
                    <a:bodyPr/>
                    <a:lstStyle/>
                    <a:p>
                      <a:r>
                        <a:rPr lang="en-US" sz="2400" dirty="0"/>
                        <a:t>Birth Rate per 1000</a:t>
                      </a:r>
                    </a:p>
                  </a:txBody>
                  <a:tcPr/>
                </a:tc>
                <a:tc>
                  <a:txBody>
                    <a:bodyPr/>
                    <a:lstStyle/>
                    <a:p>
                      <a:r>
                        <a:rPr lang="en-US" sz="2400" dirty="0"/>
                        <a:t>Live births per 1000 people</a:t>
                      </a:r>
                    </a:p>
                  </a:txBody>
                  <a:tcPr/>
                </a:tc>
                <a:extLst>
                  <a:ext uri="{0D108BD9-81ED-4DB2-BD59-A6C34878D82A}">
                    <a16:rowId xmlns:a16="http://schemas.microsoft.com/office/drawing/2014/main" val="33493108"/>
                  </a:ext>
                </a:extLst>
              </a:tr>
              <a:tr h="370840">
                <a:tc>
                  <a:txBody>
                    <a:bodyPr/>
                    <a:lstStyle/>
                    <a:p>
                      <a:r>
                        <a:rPr lang="en-US" sz="2400" dirty="0"/>
                        <a:t>Avg Years in School</a:t>
                      </a:r>
                    </a:p>
                  </a:txBody>
                  <a:tcPr/>
                </a:tc>
                <a:tc>
                  <a:txBody>
                    <a:bodyPr/>
                    <a:lstStyle/>
                    <a:p>
                      <a:r>
                        <a:rPr lang="en-US" sz="2400" dirty="0"/>
                        <a:t>Years in school for people 25+</a:t>
                      </a:r>
                    </a:p>
                  </a:txBody>
                  <a:tcPr/>
                </a:tc>
                <a:extLst>
                  <a:ext uri="{0D108BD9-81ED-4DB2-BD59-A6C34878D82A}">
                    <a16:rowId xmlns:a16="http://schemas.microsoft.com/office/drawing/2014/main" val="2325293146"/>
                  </a:ext>
                </a:extLst>
              </a:tr>
              <a:tr h="370840">
                <a:tc>
                  <a:txBody>
                    <a:bodyPr/>
                    <a:lstStyle/>
                    <a:p>
                      <a:r>
                        <a:rPr lang="en-US" sz="2400" dirty="0"/>
                        <a:t>Landlocked Status</a:t>
                      </a:r>
                    </a:p>
                  </a:txBody>
                  <a:tcPr/>
                </a:tc>
                <a:tc>
                  <a:txBody>
                    <a:bodyPr/>
                    <a:lstStyle/>
                    <a:p>
                      <a:r>
                        <a:rPr lang="en-US" sz="2400" dirty="0"/>
                        <a:t>Landlocked indicator</a:t>
                      </a:r>
                    </a:p>
                  </a:txBody>
                  <a:tcPr/>
                </a:tc>
                <a:extLst>
                  <a:ext uri="{0D108BD9-81ED-4DB2-BD59-A6C34878D82A}">
                    <a16:rowId xmlns:a16="http://schemas.microsoft.com/office/drawing/2014/main" val="1951491440"/>
                  </a:ext>
                </a:extLst>
              </a:tr>
              <a:tr h="370840">
                <a:tc>
                  <a:txBody>
                    <a:bodyPr/>
                    <a:lstStyle/>
                    <a:p>
                      <a:r>
                        <a:rPr lang="en-US" sz="2400" dirty="0"/>
                        <a:t>Water Scarcity</a:t>
                      </a:r>
                    </a:p>
                  </a:txBody>
                  <a:tcPr/>
                </a:tc>
                <a:tc>
                  <a:txBody>
                    <a:bodyPr/>
                    <a:lstStyle/>
                    <a:p>
                      <a:r>
                        <a:rPr lang="en-US" sz="2400" dirty="0"/>
                        <a:t>Extent of scarcity (low to high)</a:t>
                      </a:r>
                    </a:p>
                  </a:txBody>
                  <a:tcPr/>
                </a:tc>
                <a:extLst>
                  <a:ext uri="{0D108BD9-81ED-4DB2-BD59-A6C34878D82A}">
                    <a16:rowId xmlns:a16="http://schemas.microsoft.com/office/drawing/2014/main" val="3799208566"/>
                  </a:ext>
                </a:extLst>
              </a:tr>
              <a:tr h="370840">
                <a:tc>
                  <a:txBody>
                    <a:bodyPr/>
                    <a:lstStyle/>
                    <a:p>
                      <a:r>
                        <a:rPr lang="en-US" sz="2400" dirty="0"/>
                        <a:t>Natural Hazards</a:t>
                      </a:r>
                    </a:p>
                  </a:txBody>
                  <a:tcPr/>
                </a:tc>
                <a:tc>
                  <a:txBody>
                    <a:bodyPr/>
                    <a:lstStyle/>
                    <a:p>
                      <a:r>
                        <a:rPr lang="en-US" sz="2400" dirty="0"/>
                        <a:t>Hazard indicators</a:t>
                      </a:r>
                    </a:p>
                  </a:txBody>
                  <a:tcPr/>
                </a:tc>
                <a:extLst>
                  <a:ext uri="{0D108BD9-81ED-4DB2-BD59-A6C34878D82A}">
                    <a16:rowId xmlns:a16="http://schemas.microsoft.com/office/drawing/2014/main" val="3935220867"/>
                  </a:ext>
                </a:extLst>
              </a:tr>
              <a:tr h="370840">
                <a:tc>
                  <a:txBody>
                    <a:bodyPr/>
                    <a:lstStyle/>
                    <a:p>
                      <a:r>
                        <a:rPr lang="en-US" sz="2400" dirty="0"/>
                        <a:t>Avg Temperature</a:t>
                      </a:r>
                    </a:p>
                  </a:txBody>
                  <a:tcPr/>
                </a:tc>
                <a:tc>
                  <a:txBody>
                    <a:bodyPr/>
                    <a:lstStyle/>
                    <a:p>
                      <a:r>
                        <a:rPr lang="en-US" sz="2400" dirty="0"/>
                        <a:t>Avg temperature in C</a:t>
                      </a:r>
                    </a:p>
                  </a:txBody>
                  <a:tcPr/>
                </a:tc>
                <a:extLst>
                  <a:ext uri="{0D108BD9-81ED-4DB2-BD59-A6C34878D82A}">
                    <a16:rowId xmlns:a16="http://schemas.microsoft.com/office/drawing/2014/main" val="4157961732"/>
                  </a:ext>
                </a:extLst>
              </a:tr>
              <a:tr h="370840">
                <a:tc>
                  <a:txBody>
                    <a:bodyPr/>
                    <a:lstStyle/>
                    <a:p>
                      <a:r>
                        <a:rPr lang="en-US" sz="2400" dirty="0"/>
                        <a:t>Trade Dependence</a:t>
                      </a:r>
                    </a:p>
                  </a:txBody>
                  <a:tcPr/>
                </a:tc>
                <a:tc>
                  <a:txBody>
                    <a:bodyPr/>
                    <a:lstStyle/>
                    <a:p>
                      <a:r>
                        <a:rPr lang="en-US" sz="2400" dirty="0"/>
                        <a:t>Total trade between countries</a:t>
                      </a:r>
                    </a:p>
                  </a:txBody>
                  <a:tcPr/>
                </a:tc>
                <a:extLst>
                  <a:ext uri="{0D108BD9-81ED-4DB2-BD59-A6C34878D82A}">
                    <a16:rowId xmlns:a16="http://schemas.microsoft.com/office/drawing/2014/main" val="957147409"/>
                  </a:ext>
                </a:extLst>
              </a:tr>
              <a:tr h="370840">
                <a:tc>
                  <a:txBody>
                    <a:bodyPr/>
                    <a:lstStyle/>
                    <a:p>
                      <a:r>
                        <a:rPr lang="en-US" sz="2400" dirty="0"/>
                        <a:t>GDP per capita</a:t>
                      </a:r>
                    </a:p>
                  </a:txBody>
                  <a:tcPr/>
                </a:tc>
                <a:tc>
                  <a:txBody>
                    <a:bodyPr/>
                    <a:lstStyle/>
                    <a:p>
                      <a:r>
                        <a:rPr lang="en-US" sz="2400" dirty="0"/>
                        <a:t>Annual GDP per capita</a:t>
                      </a:r>
                    </a:p>
                  </a:txBody>
                  <a:tcPr/>
                </a:tc>
                <a:extLst>
                  <a:ext uri="{0D108BD9-81ED-4DB2-BD59-A6C34878D82A}">
                    <a16:rowId xmlns:a16="http://schemas.microsoft.com/office/drawing/2014/main" val="2850851549"/>
                  </a:ext>
                </a:extLst>
              </a:tr>
              <a:tr h="370840">
                <a:tc>
                  <a:txBody>
                    <a:bodyPr/>
                    <a:lstStyle/>
                    <a:p>
                      <a:r>
                        <a:rPr lang="en-US" sz="2400" dirty="0"/>
                        <a:t>Population</a:t>
                      </a:r>
                    </a:p>
                  </a:txBody>
                  <a:tcPr/>
                </a:tc>
                <a:tc>
                  <a:txBody>
                    <a:bodyPr/>
                    <a:lstStyle/>
                    <a:p>
                      <a:r>
                        <a:rPr lang="en-US" sz="2400" dirty="0"/>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1"/>
          <a:stretch>
            <a:fillRect/>
          </a:stretch>
        </p:blipFill>
        <p:spPr>
          <a:xfrm>
            <a:off x="1543821" y="31733320"/>
            <a:ext cx="1296753" cy="1296753"/>
          </a:xfrm>
          <a:prstGeom prst="rect">
            <a:avLst/>
          </a:prstGeom>
        </p:spPr>
      </p:pic>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2389</TotalTime>
  <Words>785</Words>
  <Application>Microsoft Macintosh PowerPoint</Application>
  <PresentationFormat>Custom</PresentationFormat>
  <Paragraphs>76</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95</cp:revision>
  <dcterms:created xsi:type="dcterms:W3CDTF">2012-02-10T00:10:15Z</dcterms:created>
  <dcterms:modified xsi:type="dcterms:W3CDTF">2019-12-02T01:53:14Z</dcterms:modified>
  <cp:category>Research poster templates</cp:category>
</cp:coreProperties>
</file>